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Biski" panose="020B0604020202020204" charset="-34"/>
      <p:regular r:id="rId26"/>
    </p:embeddedFont>
    <p:embeddedFont>
      <p:font typeface="Canva Sans" panose="020B0604020202020204" charset="0"/>
      <p:regular r:id="rId27"/>
    </p:embeddedFont>
    <p:embeddedFont>
      <p:font typeface="Comic Sans" panose="020B0604020202020204" charset="0"/>
      <p:regular r:id="rId28"/>
    </p:embeddedFont>
    <p:embeddedFont>
      <p:font typeface="Gotham" panose="020B0604020202020204" charset="0"/>
      <p:regular r:id="rId29"/>
    </p:embeddedFont>
    <p:embeddedFont>
      <p:font typeface="Poppins" panose="00000500000000000000" pitchFamily="2" charset="0"/>
      <p:regular r:id="rId30"/>
    </p:embeddedFont>
    <p:embeddedFont>
      <p:font typeface="Proxima Nova" panose="020B0604020202020204" charset="0"/>
      <p:regular r:id="rId31"/>
    </p:embeddedFont>
    <p:embeddedFont>
      <p:font typeface="Proxima Nova Bold" panose="020B0604020202020204" charset="0"/>
      <p:regular r:id="rId32"/>
    </p:embeddedFont>
    <p:embeddedFont>
      <p:font typeface="Roboto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64BDB-34E6-4176-B5A1-D66ABA9A2312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A461C-FBE0-42CA-AA3E-1926DE29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2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A461C-FBE0-42CA-AA3E-1926DE297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3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10" Type="http://schemas.openxmlformats.org/officeDocument/2006/relationships/image" Target="../media/image35.sv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9343" y="-130816"/>
            <a:ext cx="7672094" cy="10417816"/>
            <a:chOff x="0" y="0"/>
            <a:chExt cx="2020634" cy="2743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0634" cy="2743787"/>
            </a:xfrm>
            <a:custGeom>
              <a:avLst/>
              <a:gdLst/>
              <a:ahLst/>
              <a:cxnLst/>
              <a:rect l="l" t="t" r="r" b="b"/>
              <a:pathLst>
                <a:path w="2020634" h="2743787">
                  <a:moveTo>
                    <a:pt x="0" y="0"/>
                  </a:moveTo>
                  <a:lnTo>
                    <a:pt x="2020634" y="0"/>
                  </a:lnTo>
                  <a:lnTo>
                    <a:pt x="2020634" y="2743787"/>
                  </a:lnTo>
                  <a:lnTo>
                    <a:pt x="0" y="2743787"/>
                  </a:ln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20634" cy="2781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71674" y="5945555"/>
            <a:ext cx="3975327" cy="39753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ED">
                <a:alpha val="19608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221879" y="4211525"/>
            <a:ext cx="13234927" cy="5709356"/>
            <a:chOff x="0" y="0"/>
            <a:chExt cx="14720011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56932" cy="6350000"/>
            </a:xfrm>
            <a:custGeom>
              <a:avLst/>
              <a:gdLst/>
              <a:ahLst/>
              <a:cxnLst/>
              <a:rect l="l" t="t" r="r" b="b"/>
              <a:pathLst>
                <a:path w="7156932" h="6350000">
                  <a:moveTo>
                    <a:pt x="0" y="3175000"/>
                  </a:moveTo>
                  <a:lnTo>
                    <a:pt x="0" y="3175000"/>
                  </a:lnTo>
                  <a:cubicBezTo>
                    <a:pt x="0" y="4928515"/>
                    <a:pt x="1421498" y="6350000"/>
                    <a:pt x="3175000" y="6350000"/>
                  </a:cubicBezTo>
                  <a:lnTo>
                    <a:pt x="7156932" y="6350000"/>
                  </a:lnTo>
                  <a:lnTo>
                    <a:pt x="7156932" y="0"/>
                  </a:lnTo>
                  <a:lnTo>
                    <a:pt x="3175000" y="0"/>
                  </a:lnTo>
                  <a:cubicBezTo>
                    <a:pt x="1421498" y="0"/>
                    <a:pt x="0" y="1421498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16543" r="-1654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563079" y="0"/>
              <a:ext cx="7156933" cy="6350000"/>
            </a:xfrm>
            <a:custGeom>
              <a:avLst/>
              <a:gdLst/>
              <a:ahLst/>
              <a:cxnLst/>
              <a:rect l="l" t="t" r="r" b="b"/>
              <a:pathLst>
                <a:path w="7156933" h="6350000">
                  <a:moveTo>
                    <a:pt x="3981933" y="0"/>
                  </a:moveTo>
                  <a:lnTo>
                    <a:pt x="0" y="0"/>
                  </a:lnTo>
                  <a:lnTo>
                    <a:pt x="0" y="6350000"/>
                  </a:lnTo>
                  <a:lnTo>
                    <a:pt x="3981933" y="6350000"/>
                  </a:lnTo>
                  <a:cubicBezTo>
                    <a:pt x="5735435" y="6350000"/>
                    <a:pt x="7156933" y="4928501"/>
                    <a:pt x="7156933" y="3175000"/>
                  </a:cubicBezTo>
                  <a:lnTo>
                    <a:pt x="7156933" y="3175000"/>
                  </a:lnTo>
                  <a:cubicBezTo>
                    <a:pt x="7156933" y="1421498"/>
                    <a:pt x="5735433" y="0"/>
                    <a:pt x="3981933" y="0"/>
                  </a:cubicBezTo>
                  <a:close/>
                </a:path>
              </a:pathLst>
            </a:custGeom>
            <a:blipFill>
              <a:blip r:embed="rId3"/>
              <a:stretch>
                <a:fillRect t="-8446" b="-844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964492" y="6538373"/>
            <a:ext cx="2789691" cy="27896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Comic Sans"/>
                </a:rPr>
                <a:t>AL BARAKA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402765" y="-1325163"/>
            <a:ext cx="1886739" cy="1900996"/>
          </a:xfrm>
          <a:custGeom>
            <a:avLst/>
            <a:gdLst/>
            <a:ahLst/>
            <a:cxnLst/>
            <a:rect l="l" t="t" r="r" b="b"/>
            <a:pathLst>
              <a:path w="1886739" h="1900996">
                <a:moveTo>
                  <a:pt x="0" y="0"/>
                </a:moveTo>
                <a:lnTo>
                  <a:pt x="1886739" y="0"/>
                </a:lnTo>
                <a:lnTo>
                  <a:pt x="1886739" y="1900996"/>
                </a:lnTo>
                <a:lnTo>
                  <a:pt x="0" y="1900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837295" y="1617727"/>
            <a:ext cx="1348285" cy="1358474"/>
          </a:xfrm>
          <a:custGeom>
            <a:avLst/>
            <a:gdLst/>
            <a:ahLst/>
            <a:cxnLst/>
            <a:rect l="l" t="t" r="r" b="b"/>
            <a:pathLst>
              <a:path w="1348285" h="1358474">
                <a:moveTo>
                  <a:pt x="0" y="0"/>
                </a:moveTo>
                <a:lnTo>
                  <a:pt x="1348285" y="0"/>
                </a:lnTo>
                <a:lnTo>
                  <a:pt x="1348285" y="1358474"/>
                </a:lnTo>
                <a:lnTo>
                  <a:pt x="0" y="1358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29894" y="9057788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88542" y="1055854"/>
            <a:ext cx="12828447" cy="186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00"/>
              </a:lnSpc>
            </a:pPr>
            <a:r>
              <a:rPr lang="en-US" sz="14375" spc="-488" dirty="0">
                <a:solidFill>
                  <a:srgbClr val="F5F5ED"/>
                </a:solidFill>
                <a:latin typeface="Proxima Nova Bold"/>
              </a:rPr>
              <a:t>AL </a:t>
            </a:r>
            <a:r>
              <a:rPr lang="en-US" sz="14375" spc="-488" dirty="0">
                <a:solidFill>
                  <a:srgbClr val="EA5F2C"/>
                </a:solidFill>
                <a:latin typeface="Proxima Nova Bold"/>
              </a:rPr>
              <a:t>BARAKA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32034" y="1382247"/>
            <a:ext cx="3015672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>
                <a:solidFill>
                  <a:srgbClr val="1D2549"/>
                </a:solidFill>
                <a:latin typeface="Proxima Nova"/>
              </a:rPr>
              <a:t>Supervisor: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32034" y="1841352"/>
            <a:ext cx="5099099" cy="60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4599">
                <a:solidFill>
                  <a:srgbClr val="1D2549"/>
                </a:solidFill>
                <a:latin typeface="Proxima Nova"/>
              </a:rPr>
              <a:t>Dr. Rami Sfarjalani</a:t>
            </a:r>
          </a:p>
        </p:txBody>
      </p:sp>
      <p:sp>
        <p:nvSpPr>
          <p:cNvPr id="20" name="Freeform 20"/>
          <p:cNvSpPr/>
          <p:nvPr/>
        </p:nvSpPr>
        <p:spPr>
          <a:xfrm>
            <a:off x="3911007" y="6906200"/>
            <a:ext cx="765185" cy="740686"/>
          </a:xfrm>
          <a:custGeom>
            <a:avLst/>
            <a:gdLst/>
            <a:ahLst/>
            <a:cxnLst/>
            <a:rect l="l" t="t" r="r" b="b"/>
            <a:pathLst>
              <a:path w="765185" h="740686">
                <a:moveTo>
                  <a:pt x="0" y="0"/>
                </a:moveTo>
                <a:lnTo>
                  <a:pt x="765185" y="0"/>
                </a:lnTo>
                <a:lnTo>
                  <a:pt x="765185" y="740686"/>
                </a:lnTo>
                <a:lnTo>
                  <a:pt x="0" y="740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34601" y="2985726"/>
            <a:ext cx="9039163" cy="79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709" dirty="0">
                <a:solidFill>
                  <a:srgbClr val="F5F5ED"/>
                </a:solidFill>
                <a:latin typeface="Proxima Nova Bold"/>
              </a:rPr>
              <a:t>“IF YOU’RE THROWING AWAY FOOD,YOU’RE THROWING AWAY LIFE”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1732034" y="2424915"/>
            <a:ext cx="795517" cy="0"/>
          </a:xfrm>
          <a:prstGeom prst="line">
            <a:avLst/>
          </a:prstGeom>
          <a:ln w="38100" cap="flat">
            <a:solidFill>
              <a:srgbClr val="1D25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1732034" y="2685278"/>
            <a:ext cx="3015672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>
                <a:solidFill>
                  <a:srgbClr val="1D2549"/>
                </a:solidFill>
                <a:latin typeface="Proxima Nova"/>
              </a:rPr>
              <a:t>Presented by: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32034" y="3144383"/>
            <a:ext cx="4480281" cy="60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4599">
                <a:solidFill>
                  <a:srgbClr val="1D2549"/>
                </a:solidFill>
                <a:latin typeface="Proxima Nova"/>
              </a:rPr>
              <a:t>ROUBA AYACH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732034" y="3655557"/>
            <a:ext cx="795517" cy="0"/>
          </a:xfrm>
          <a:prstGeom prst="line">
            <a:avLst/>
          </a:prstGeom>
          <a:ln w="38100" cap="flat">
            <a:solidFill>
              <a:srgbClr val="1D25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5857485" y="9258300"/>
            <a:ext cx="578750" cy="534492"/>
            <a:chOff x="0" y="0"/>
            <a:chExt cx="501413" cy="46306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1413" cy="463070"/>
            </a:xfrm>
            <a:custGeom>
              <a:avLst/>
              <a:gdLst/>
              <a:ahLst/>
              <a:cxnLst/>
              <a:rect l="l" t="t" r="r" b="b"/>
              <a:pathLst>
                <a:path w="501413" h="463070">
                  <a:moveTo>
                    <a:pt x="250707" y="0"/>
                  </a:moveTo>
                  <a:cubicBezTo>
                    <a:pt x="112245" y="0"/>
                    <a:pt x="0" y="103662"/>
                    <a:pt x="0" y="231535"/>
                  </a:cubicBezTo>
                  <a:cubicBezTo>
                    <a:pt x="0" y="359408"/>
                    <a:pt x="112245" y="463070"/>
                    <a:pt x="250707" y="463070"/>
                  </a:cubicBezTo>
                  <a:cubicBezTo>
                    <a:pt x="389168" y="463070"/>
                    <a:pt x="501413" y="359408"/>
                    <a:pt x="501413" y="231535"/>
                  </a:cubicBezTo>
                  <a:cubicBezTo>
                    <a:pt x="501413" y="103662"/>
                    <a:pt x="389168" y="0"/>
                    <a:pt x="250707" y="0"/>
                  </a:cubicBez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47007" y="14838"/>
              <a:ext cx="407398" cy="404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7796442"/>
          </a:xfrm>
          <a:custGeom>
            <a:avLst/>
            <a:gdLst/>
            <a:ahLst/>
            <a:cxnLst/>
            <a:rect l="l" t="t" r="r" b="b"/>
            <a:pathLst>
              <a:path w="18288000" h="7796442">
                <a:moveTo>
                  <a:pt x="0" y="0"/>
                </a:moveTo>
                <a:lnTo>
                  <a:pt x="18288000" y="0"/>
                </a:lnTo>
                <a:lnTo>
                  <a:pt x="18288000" y="7796442"/>
                </a:lnTo>
                <a:lnTo>
                  <a:pt x="0" y="779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38" b="-2275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73677" y="0"/>
            <a:ext cx="12921163" cy="10287000"/>
          </a:xfrm>
          <a:custGeom>
            <a:avLst/>
            <a:gdLst/>
            <a:ahLst/>
            <a:cxnLst/>
            <a:rect l="l" t="t" r="r" b="b"/>
            <a:pathLst>
              <a:path w="12921163" h="10287000">
                <a:moveTo>
                  <a:pt x="0" y="0"/>
                </a:moveTo>
                <a:lnTo>
                  <a:pt x="12921163" y="0"/>
                </a:lnTo>
                <a:lnTo>
                  <a:pt x="129211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2" b="-312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54888"/>
            <a:ext cx="18288000" cy="9377224"/>
          </a:xfrm>
          <a:custGeom>
            <a:avLst/>
            <a:gdLst/>
            <a:ahLst/>
            <a:cxnLst/>
            <a:rect l="l" t="t" r="r" b="b"/>
            <a:pathLst>
              <a:path w="18288000" h="9377224">
                <a:moveTo>
                  <a:pt x="0" y="0"/>
                </a:moveTo>
                <a:lnTo>
                  <a:pt x="18288000" y="0"/>
                </a:lnTo>
                <a:lnTo>
                  <a:pt x="18288000" y="9377224"/>
                </a:lnTo>
                <a:lnTo>
                  <a:pt x="0" y="9377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7967"/>
            <a:ext cx="18288000" cy="9511065"/>
          </a:xfrm>
          <a:custGeom>
            <a:avLst/>
            <a:gdLst/>
            <a:ahLst/>
            <a:cxnLst/>
            <a:rect l="l" t="t" r="r" b="b"/>
            <a:pathLst>
              <a:path w="18288000" h="9511065">
                <a:moveTo>
                  <a:pt x="0" y="0"/>
                </a:moveTo>
                <a:lnTo>
                  <a:pt x="18288000" y="0"/>
                </a:lnTo>
                <a:lnTo>
                  <a:pt x="18288000" y="9511066"/>
                </a:lnTo>
                <a:lnTo>
                  <a:pt x="0" y="95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8267806"/>
          </a:xfrm>
          <a:custGeom>
            <a:avLst/>
            <a:gdLst/>
            <a:ahLst/>
            <a:cxnLst/>
            <a:rect l="l" t="t" r="r" b="b"/>
            <a:pathLst>
              <a:path w="18288000" h="8267806">
                <a:moveTo>
                  <a:pt x="0" y="0"/>
                </a:moveTo>
                <a:lnTo>
                  <a:pt x="18288000" y="0"/>
                </a:lnTo>
                <a:lnTo>
                  <a:pt x="18288000" y="8267806"/>
                </a:lnTo>
                <a:lnTo>
                  <a:pt x="0" y="8267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2" r="-562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815" y="31910"/>
            <a:ext cx="8783699" cy="6290601"/>
          </a:xfrm>
          <a:custGeom>
            <a:avLst/>
            <a:gdLst/>
            <a:ahLst/>
            <a:cxnLst/>
            <a:rect l="l" t="t" r="r" b="b"/>
            <a:pathLst>
              <a:path w="8783699" h="6290601">
                <a:moveTo>
                  <a:pt x="0" y="0"/>
                </a:moveTo>
                <a:lnTo>
                  <a:pt x="8783699" y="0"/>
                </a:lnTo>
                <a:lnTo>
                  <a:pt x="8783699" y="6290601"/>
                </a:lnTo>
                <a:lnTo>
                  <a:pt x="0" y="6290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3991698"/>
            <a:ext cx="8880859" cy="6204004"/>
          </a:xfrm>
          <a:custGeom>
            <a:avLst/>
            <a:gdLst/>
            <a:ahLst/>
            <a:cxnLst/>
            <a:rect l="l" t="t" r="r" b="b"/>
            <a:pathLst>
              <a:path w="8880859" h="6204004">
                <a:moveTo>
                  <a:pt x="0" y="0"/>
                </a:moveTo>
                <a:lnTo>
                  <a:pt x="8880859" y="0"/>
                </a:lnTo>
                <a:lnTo>
                  <a:pt x="8880859" y="6204004"/>
                </a:lnTo>
                <a:lnTo>
                  <a:pt x="0" y="6204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8737" y="886922"/>
            <a:ext cx="16830526" cy="8513156"/>
          </a:xfrm>
          <a:custGeom>
            <a:avLst/>
            <a:gdLst/>
            <a:ahLst/>
            <a:cxnLst/>
            <a:rect l="l" t="t" r="r" b="b"/>
            <a:pathLst>
              <a:path w="16830526" h="8513156">
                <a:moveTo>
                  <a:pt x="0" y="0"/>
                </a:moveTo>
                <a:lnTo>
                  <a:pt x="16830526" y="0"/>
                </a:lnTo>
                <a:lnTo>
                  <a:pt x="16830526" y="8513156"/>
                </a:lnTo>
                <a:lnTo>
                  <a:pt x="0" y="851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9" r="-3039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9440" y="849057"/>
            <a:ext cx="13901086" cy="8588885"/>
          </a:xfrm>
          <a:custGeom>
            <a:avLst/>
            <a:gdLst/>
            <a:ahLst/>
            <a:cxnLst/>
            <a:rect l="l" t="t" r="r" b="b"/>
            <a:pathLst>
              <a:path w="13901086" h="8588885">
                <a:moveTo>
                  <a:pt x="0" y="0"/>
                </a:moveTo>
                <a:lnTo>
                  <a:pt x="13901087" y="0"/>
                </a:lnTo>
                <a:lnTo>
                  <a:pt x="13901087" y="8588886"/>
                </a:lnTo>
                <a:lnTo>
                  <a:pt x="0" y="8588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64" r="-8744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3551" y="0"/>
            <a:ext cx="14432142" cy="10173477"/>
          </a:xfrm>
          <a:custGeom>
            <a:avLst/>
            <a:gdLst/>
            <a:ahLst/>
            <a:cxnLst/>
            <a:rect l="l" t="t" r="r" b="b"/>
            <a:pathLst>
              <a:path w="14432142" h="10173477">
                <a:moveTo>
                  <a:pt x="0" y="0"/>
                </a:moveTo>
                <a:lnTo>
                  <a:pt x="14432143" y="0"/>
                </a:lnTo>
                <a:lnTo>
                  <a:pt x="14432143" y="10173477"/>
                </a:lnTo>
                <a:lnTo>
                  <a:pt x="0" y="10173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8243813"/>
          </a:xfrm>
          <a:custGeom>
            <a:avLst/>
            <a:gdLst/>
            <a:ahLst/>
            <a:cxnLst/>
            <a:rect l="l" t="t" r="r" b="b"/>
            <a:pathLst>
              <a:path w="18288000" h="8243813">
                <a:moveTo>
                  <a:pt x="0" y="0"/>
                </a:moveTo>
                <a:lnTo>
                  <a:pt x="18288000" y="0"/>
                </a:lnTo>
                <a:lnTo>
                  <a:pt x="18288000" y="8243813"/>
                </a:lnTo>
                <a:lnTo>
                  <a:pt x="0" y="824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2765" y="-1325163"/>
            <a:ext cx="1886739" cy="1900996"/>
          </a:xfrm>
          <a:custGeom>
            <a:avLst/>
            <a:gdLst/>
            <a:ahLst/>
            <a:cxnLst/>
            <a:rect l="l" t="t" r="r" b="b"/>
            <a:pathLst>
              <a:path w="1886739" h="1900996">
                <a:moveTo>
                  <a:pt x="0" y="0"/>
                </a:moveTo>
                <a:lnTo>
                  <a:pt x="1886739" y="0"/>
                </a:lnTo>
                <a:lnTo>
                  <a:pt x="1886739" y="1900996"/>
                </a:lnTo>
                <a:lnTo>
                  <a:pt x="0" y="190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9894" y="9057788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96303" y="3210223"/>
            <a:ext cx="4611532" cy="1933277"/>
            <a:chOff x="0" y="0"/>
            <a:chExt cx="1214560" cy="5091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4560" cy="509176"/>
            </a:xfrm>
            <a:custGeom>
              <a:avLst/>
              <a:gdLst/>
              <a:ahLst/>
              <a:cxnLst/>
              <a:rect l="l" t="t" r="r" b="b"/>
              <a:pathLst>
                <a:path w="1214560" h="509176">
                  <a:moveTo>
                    <a:pt x="0" y="0"/>
                  </a:moveTo>
                  <a:lnTo>
                    <a:pt x="1214560" y="0"/>
                  </a:lnTo>
                  <a:lnTo>
                    <a:pt x="1214560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14560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39267" y="3776105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9267" y="4364356"/>
            <a:ext cx="3614932" cy="56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 spc="-99">
                <a:solidFill>
                  <a:srgbClr val="F5F5ED"/>
                </a:solidFill>
                <a:latin typeface="Poppins"/>
              </a:rPr>
              <a:t>Introduction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96303" y="5619750"/>
            <a:ext cx="4611532" cy="1933277"/>
            <a:chOff x="0" y="0"/>
            <a:chExt cx="1214560" cy="5091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4560" cy="509176"/>
            </a:xfrm>
            <a:custGeom>
              <a:avLst/>
              <a:gdLst/>
              <a:ahLst/>
              <a:cxnLst/>
              <a:rect l="l" t="t" r="r" b="b"/>
              <a:pathLst>
                <a:path w="1214560" h="509176">
                  <a:moveTo>
                    <a:pt x="0" y="0"/>
                  </a:moveTo>
                  <a:lnTo>
                    <a:pt x="1214560" y="0"/>
                  </a:lnTo>
                  <a:lnTo>
                    <a:pt x="1214560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14560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39267" y="6185632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39267" y="6724747"/>
            <a:ext cx="4546269" cy="56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 spc="-99">
                <a:solidFill>
                  <a:srgbClr val="F5F5ED"/>
                </a:solidFill>
                <a:latin typeface="Poppins"/>
              </a:rPr>
              <a:t>Implementation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685536" y="3210223"/>
            <a:ext cx="4611532" cy="1933277"/>
            <a:chOff x="0" y="0"/>
            <a:chExt cx="1214560" cy="5091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4560" cy="509176"/>
            </a:xfrm>
            <a:custGeom>
              <a:avLst/>
              <a:gdLst/>
              <a:ahLst/>
              <a:cxnLst/>
              <a:rect l="l" t="t" r="r" b="b"/>
              <a:pathLst>
                <a:path w="1214560" h="509176">
                  <a:moveTo>
                    <a:pt x="0" y="0"/>
                  </a:moveTo>
                  <a:lnTo>
                    <a:pt x="1214560" y="0"/>
                  </a:lnTo>
                  <a:lnTo>
                    <a:pt x="1214560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14560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228501" y="3776105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28501" y="4248164"/>
            <a:ext cx="3726430" cy="56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 spc="-99">
                <a:solidFill>
                  <a:srgbClr val="F5F5ED"/>
                </a:solidFill>
                <a:latin typeface="Poppins"/>
              </a:rPr>
              <a:t>Our Goals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85536" y="5619750"/>
            <a:ext cx="4611532" cy="1933277"/>
            <a:chOff x="0" y="0"/>
            <a:chExt cx="1214560" cy="5091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14560" cy="509176"/>
            </a:xfrm>
            <a:custGeom>
              <a:avLst/>
              <a:gdLst/>
              <a:ahLst/>
              <a:cxnLst/>
              <a:rect l="l" t="t" r="r" b="b"/>
              <a:pathLst>
                <a:path w="1214560" h="509176">
                  <a:moveTo>
                    <a:pt x="0" y="0"/>
                  </a:moveTo>
                  <a:lnTo>
                    <a:pt x="1214560" y="0"/>
                  </a:lnTo>
                  <a:lnTo>
                    <a:pt x="1214560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14560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228501" y="6185632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28501" y="6657580"/>
            <a:ext cx="4068567" cy="56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 spc="-99">
                <a:solidFill>
                  <a:srgbClr val="F5F5ED"/>
                </a:solidFill>
                <a:latin typeface="Poppins"/>
              </a:rPr>
              <a:t>Future Work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774770" y="3210223"/>
            <a:ext cx="4611532" cy="1933277"/>
            <a:chOff x="0" y="0"/>
            <a:chExt cx="1214560" cy="50917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14560" cy="509176"/>
            </a:xfrm>
            <a:custGeom>
              <a:avLst/>
              <a:gdLst/>
              <a:ahLst/>
              <a:cxnLst/>
              <a:rect l="l" t="t" r="r" b="b"/>
              <a:pathLst>
                <a:path w="1214560" h="509176">
                  <a:moveTo>
                    <a:pt x="0" y="0"/>
                  </a:moveTo>
                  <a:lnTo>
                    <a:pt x="1214560" y="0"/>
                  </a:lnTo>
                  <a:lnTo>
                    <a:pt x="1214560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14560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317735" y="3776105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3.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30518" y="4248164"/>
            <a:ext cx="4068567" cy="56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 spc="-99">
                <a:solidFill>
                  <a:srgbClr val="F5F5ED"/>
                </a:solidFill>
                <a:latin typeface="Poppins"/>
              </a:rPr>
              <a:t>Solving Problem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774770" y="5619750"/>
            <a:ext cx="4611532" cy="1933277"/>
            <a:chOff x="0" y="0"/>
            <a:chExt cx="1214560" cy="50917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14560" cy="509176"/>
            </a:xfrm>
            <a:custGeom>
              <a:avLst/>
              <a:gdLst/>
              <a:ahLst/>
              <a:cxnLst/>
              <a:rect l="l" t="t" r="r" b="b"/>
              <a:pathLst>
                <a:path w="1214560" h="509176">
                  <a:moveTo>
                    <a:pt x="0" y="0"/>
                  </a:moveTo>
                  <a:lnTo>
                    <a:pt x="1214560" y="0"/>
                  </a:lnTo>
                  <a:lnTo>
                    <a:pt x="1214560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214560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317735" y="6185632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6.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17735" y="6657580"/>
            <a:ext cx="2818576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 spc="-99">
                <a:solidFill>
                  <a:srgbClr val="F5F5ED"/>
                </a:solidFill>
                <a:latin typeface="Poppins"/>
              </a:rPr>
              <a:t>Conclusion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596303" y="8249742"/>
            <a:ext cx="14790000" cy="1008558"/>
            <a:chOff x="0" y="0"/>
            <a:chExt cx="3895309" cy="26562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895308" cy="265628"/>
            </a:xfrm>
            <a:custGeom>
              <a:avLst/>
              <a:gdLst/>
              <a:ahLst/>
              <a:cxnLst/>
              <a:rect l="l" t="t" r="r" b="b"/>
              <a:pathLst>
                <a:path w="3895308" h="265628">
                  <a:moveTo>
                    <a:pt x="0" y="0"/>
                  </a:moveTo>
                  <a:lnTo>
                    <a:pt x="3895308" y="0"/>
                  </a:lnTo>
                  <a:lnTo>
                    <a:pt x="3895308" y="265628"/>
                  </a:lnTo>
                  <a:lnTo>
                    <a:pt x="0" y="265628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3895309" cy="303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139267" y="8512468"/>
            <a:ext cx="5461476" cy="58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4599">
                <a:solidFill>
                  <a:srgbClr val="FFFFFF"/>
                </a:solidFill>
                <a:latin typeface="Proxima Nova"/>
              </a:rPr>
              <a:t>www.albaraka.com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281203" y="8594001"/>
            <a:ext cx="725542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3000">
                <a:solidFill>
                  <a:srgbClr val="FFFFFF"/>
                </a:solidFill>
                <a:latin typeface="Proxima Nova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96303" y="1295400"/>
            <a:ext cx="8278162" cy="15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spc="-600">
                <a:solidFill>
                  <a:srgbClr val="F5F5ED"/>
                </a:solidFill>
                <a:latin typeface="Proxima Nova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2765" y="-1325163"/>
            <a:ext cx="1886739" cy="1900996"/>
          </a:xfrm>
          <a:custGeom>
            <a:avLst/>
            <a:gdLst/>
            <a:ahLst/>
            <a:cxnLst/>
            <a:rect l="l" t="t" r="r" b="b"/>
            <a:pathLst>
              <a:path w="1886739" h="1900996">
                <a:moveTo>
                  <a:pt x="0" y="0"/>
                </a:moveTo>
                <a:lnTo>
                  <a:pt x="1886739" y="0"/>
                </a:lnTo>
                <a:lnTo>
                  <a:pt x="1886739" y="1900996"/>
                </a:lnTo>
                <a:lnTo>
                  <a:pt x="0" y="190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9894" y="9057788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96303" y="8249742"/>
            <a:ext cx="14790000" cy="1008558"/>
            <a:chOff x="0" y="0"/>
            <a:chExt cx="3895309" cy="2656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95308" cy="265628"/>
            </a:xfrm>
            <a:custGeom>
              <a:avLst/>
              <a:gdLst/>
              <a:ahLst/>
              <a:cxnLst/>
              <a:rect l="l" t="t" r="r" b="b"/>
              <a:pathLst>
                <a:path w="3895308" h="265628">
                  <a:moveTo>
                    <a:pt x="0" y="0"/>
                  </a:moveTo>
                  <a:lnTo>
                    <a:pt x="3895308" y="0"/>
                  </a:lnTo>
                  <a:lnTo>
                    <a:pt x="3895308" y="265628"/>
                  </a:lnTo>
                  <a:lnTo>
                    <a:pt x="0" y="265628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95309" cy="303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00743" y="2895898"/>
            <a:ext cx="10118298" cy="4944062"/>
            <a:chOff x="0" y="0"/>
            <a:chExt cx="15478168" cy="75630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78168" cy="7563034"/>
            </a:xfrm>
            <a:custGeom>
              <a:avLst/>
              <a:gdLst/>
              <a:ahLst/>
              <a:cxnLst/>
              <a:rect l="l" t="t" r="r" b="b"/>
              <a:pathLst>
                <a:path w="15478168" h="7563034">
                  <a:moveTo>
                    <a:pt x="0" y="0"/>
                  </a:moveTo>
                  <a:lnTo>
                    <a:pt x="15478168" y="0"/>
                  </a:lnTo>
                  <a:lnTo>
                    <a:pt x="15478168" y="7563034"/>
                  </a:lnTo>
                  <a:lnTo>
                    <a:pt x="0" y="7563034"/>
                  </a:lnTo>
                  <a:close/>
                </a:path>
              </a:pathLst>
            </a:custGeom>
            <a:blipFill>
              <a:blip r:embed="rId6"/>
              <a:stretch>
                <a:fillRect l="-4431" r="-443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099298" y="8525041"/>
            <a:ext cx="5461476" cy="58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4599">
                <a:solidFill>
                  <a:srgbClr val="FFFFFF"/>
                </a:solidFill>
                <a:latin typeface="Proxima Nova"/>
              </a:rPr>
              <a:t>www.albaraka.com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9293" y="8515516"/>
            <a:ext cx="725542" cy="4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51"/>
              </a:lnSpc>
            </a:pPr>
            <a:r>
              <a:rPr lang="en-US" sz="3699">
                <a:solidFill>
                  <a:srgbClr val="FFFFFF"/>
                </a:solidFill>
                <a:latin typeface="Proxima Nova"/>
              </a:rPr>
              <a:t>07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46429" y="3210223"/>
            <a:ext cx="905738" cy="9057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78268" y="3437552"/>
            <a:ext cx="442060" cy="451081"/>
          </a:xfrm>
          <a:custGeom>
            <a:avLst/>
            <a:gdLst/>
            <a:ahLst/>
            <a:cxnLst/>
            <a:rect l="l" t="t" r="r" b="b"/>
            <a:pathLst>
              <a:path w="442060" h="451081">
                <a:moveTo>
                  <a:pt x="0" y="0"/>
                </a:moveTo>
                <a:lnTo>
                  <a:pt x="442060" y="0"/>
                </a:lnTo>
                <a:lnTo>
                  <a:pt x="442060" y="451081"/>
                </a:lnTo>
                <a:lnTo>
                  <a:pt x="0" y="451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46429" y="5457825"/>
            <a:ext cx="910003" cy="9100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838642" y="5725261"/>
            <a:ext cx="525578" cy="375131"/>
          </a:xfrm>
          <a:custGeom>
            <a:avLst/>
            <a:gdLst/>
            <a:ahLst/>
            <a:cxnLst/>
            <a:rect l="l" t="t" r="r" b="b"/>
            <a:pathLst>
              <a:path w="525578" h="375131">
                <a:moveTo>
                  <a:pt x="0" y="0"/>
                </a:moveTo>
                <a:lnTo>
                  <a:pt x="525577" y="0"/>
                </a:lnTo>
                <a:lnTo>
                  <a:pt x="525577" y="375131"/>
                </a:lnTo>
                <a:lnTo>
                  <a:pt x="0" y="3751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838642" y="4179451"/>
            <a:ext cx="3554879" cy="8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7"/>
              </a:lnSpc>
            </a:pPr>
            <a:r>
              <a:rPr lang="en-US" sz="5056">
                <a:solidFill>
                  <a:srgbClr val="F5F5ED"/>
                </a:solidFill>
                <a:latin typeface="Proxima Nova"/>
              </a:rPr>
              <a:t>81/254271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6429" y="6486553"/>
            <a:ext cx="5756336" cy="147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2"/>
              </a:lnSpc>
            </a:pPr>
            <a:r>
              <a:rPr lang="en-US" sz="4369">
                <a:solidFill>
                  <a:srgbClr val="F5F5ED"/>
                </a:solidFill>
                <a:latin typeface="Proxima Nova"/>
              </a:rPr>
              <a:t>support@albaraka.com</a:t>
            </a:r>
          </a:p>
          <a:p>
            <a:pPr algn="l">
              <a:lnSpc>
                <a:spcPts val="5942"/>
              </a:lnSpc>
            </a:pPr>
            <a:r>
              <a:rPr lang="en-US" sz="4369">
                <a:solidFill>
                  <a:srgbClr val="F5F5ED"/>
                </a:solidFill>
                <a:latin typeface="Proxima Nova"/>
              </a:rPr>
              <a:t>www.albaraka.com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6429" y="1339513"/>
            <a:ext cx="11038521" cy="15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spc="-600">
                <a:solidFill>
                  <a:srgbClr val="F5F5ED"/>
                </a:solidFill>
                <a:latin typeface="Proxima Nova Bold"/>
              </a:rPr>
              <a:t>Contact Us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2765" y="-1325163"/>
            <a:ext cx="1886739" cy="1900996"/>
          </a:xfrm>
          <a:custGeom>
            <a:avLst/>
            <a:gdLst/>
            <a:ahLst/>
            <a:cxnLst/>
            <a:rect l="l" t="t" r="r" b="b"/>
            <a:pathLst>
              <a:path w="1886739" h="1900996">
                <a:moveTo>
                  <a:pt x="0" y="0"/>
                </a:moveTo>
                <a:lnTo>
                  <a:pt x="1886739" y="0"/>
                </a:lnTo>
                <a:lnTo>
                  <a:pt x="1886739" y="1900996"/>
                </a:lnTo>
                <a:lnTo>
                  <a:pt x="0" y="190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9894" y="9057788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96303" y="8249742"/>
            <a:ext cx="14790000" cy="1008558"/>
            <a:chOff x="0" y="0"/>
            <a:chExt cx="3895309" cy="2656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95308" cy="265628"/>
            </a:xfrm>
            <a:custGeom>
              <a:avLst/>
              <a:gdLst/>
              <a:ahLst/>
              <a:cxnLst/>
              <a:rect l="l" t="t" r="r" b="b"/>
              <a:pathLst>
                <a:path w="3895308" h="265628">
                  <a:moveTo>
                    <a:pt x="0" y="0"/>
                  </a:moveTo>
                  <a:lnTo>
                    <a:pt x="3895308" y="0"/>
                  </a:lnTo>
                  <a:lnTo>
                    <a:pt x="3895308" y="265628"/>
                  </a:lnTo>
                  <a:lnTo>
                    <a:pt x="0" y="265628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95309" cy="303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80178" y="8507625"/>
            <a:ext cx="5461476" cy="57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4499">
                <a:solidFill>
                  <a:srgbClr val="FFFFFF"/>
                </a:solidFill>
                <a:latin typeface="Proxima Nova"/>
              </a:rPr>
              <a:t>www.albaraka.com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81203" y="8594001"/>
            <a:ext cx="725542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3000">
                <a:solidFill>
                  <a:srgbClr val="FFFFFF"/>
                </a:solidFill>
                <a:latin typeface="Proxima Nova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6385" y="968177"/>
            <a:ext cx="8781168" cy="125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1"/>
              </a:lnSpc>
            </a:pPr>
            <a:r>
              <a:rPr lang="en-US" sz="9699" spc="-484">
                <a:solidFill>
                  <a:srgbClr val="F5F5ED"/>
                </a:solidFill>
                <a:latin typeface="Proxima Nova Bold"/>
              </a:rPr>
              <a:t>Future Work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34601" y="2846667"/>
            <a:ext cx="5127086" cy="4352328"/>
            <a:chOff x="0" y="0"/>
            <a:chExt cx="1350344" cy="11462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0344" cy="1146292"/>
            </a:xfrm>
            <a:custGeom>
              <a:avLst/>
              <a:gdLst/>
              <a:ahLst/>
              <a:cxnLst/>
              <a:rect l="l" t="t" r="r" b="b"/>
              <a:pathLst>
                <a:path w="1350344" h="1146292">
                  <a:moveTo>
                    <a:pt x="0" y="0"/>
                  </a:moveTo>
                  <a:lnTo>
                    <a:pt x="1350344" y="0"/>
                  </a:lnTo>
                  <a:lnTo>
                    <a:pt x="1350344" y="1146292"/>
                  </a:lnTo>
                  <a:lnTo>
                    <a:pt x="0" y="1146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50344" cy="118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29742" y="3304032"/>
            <a:ext cx="845356" cy="8453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40191" y="3497274"/>
            <a:ext cx="224458" cy="55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4296">
                <a:solidFill>
                  <a:srgbClr val="F5F5ED"/>
                </a:solidFill>
                <a:latin typeface="Proxima Nova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39267" y="4394816"/>
            <a:ext cx="2818576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199" spc="-79">
                <a:solidFill>
                  <a:srgbClr val="F5F5ED"/>
                </a:solidFill>
                <a:latin typeface="Gotham"/>
              </a:rPr>
              <a:t>Plan One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29742" y="4724400"/>
            <a:ext cx="4078092" cy="179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F5F5ED"/>
                </a:solidFill>
                <a:latin typeface="Biski"/>
              </a:rPr>
              <a:t>Expansion to Global Scale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732150" y="2846667"/>
            <a:ext cx="5279855" cy="4352328"/>
            <a:chOff x="0" y="0"/>
            <a:chExt cx="1390579" cy="11462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90579" cy="1146292"/>
            </a:xfrm>
            <a:custGeom>
              <a:avLst/>
              <a:gdLst/>
              <a:ahLst/>
              <a:cxnLst/>
              <a:rect l="l" t="t" r="r" b="b"/>
              <a:pathLst>
                <a:path w="1390579" h="1146292">
                  <a:moveTo>
                    <a:pt x="0" y="0"/>
                  </a:moveTo>
                  <a:lnTo>
                    <a:pt x="1390579" y="0"/>
                  </a:lnTo>
                  <a:lnTo>
                    <a:pt x="1390579" y="1146292"/>
                  </a:lnTo>
                  <a:lnTo>
                    <a:pt x="0" y="1146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A5F2C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90579" cy="118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218976" y="3304032"/>
            <a:ext cx="845356" cy="84535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497093" y="3487749"/>
            <a:ext cx="567240" cy="51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3972">
                <a:solidFill>
                  <a:srgbClr val="F5F5ED"/>
                </a:solidFill>
                <a:latin typeface="Proxima Nova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18976" y="4394816"/>
            <a:ext cx="2818576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199" spc="-79">
                <a:solidFill>
                  <a:srgbClr val="F5F5ED"/>
                </a:solidFill>
                <a:latin typeface="Gotham"/>
              </a:rPr>
              <a:t>Plan Two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317735" y="2846667"/>
            <a:ext cx="5283596" cy="4352328"/>
            <a:chOff x="0" y="0"/>
            <a:chExt cx="1391564" cy="114629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91564" cy="1146292"/>
            </a:xfrm>
            <a:custGeom>
              <a:avLst/>
              <a:gdLst/>
              <a:ahLst/>
              <a:cxnLst/>
              <a:rect l="l" t="t" r="r" b="b"/>
              <a:pathLst>
                <a:path w="1391564" h="1146292">
                  <a:moveTo>
                    <a:pt x="0" y="0"/>
                  </a:moveTo>
                  <a:lnTo>
                    <a:pt x="1391564" y="0"/>
                  </a:lnTo>
                  <a:lnTo>
                    <a:pt x="1391564" y="1146292"/>
                  </a:lnTo>
                  <a:lnTo>
                    <a:pt x="0" y="1146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391564" cy="118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89044" y="3263710"/>
            <a:ext cx="845356" cy="84535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053246" y="3527219"/>
            <a:ext cx="581153" cy="475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3648">
                <a:solidFill>
                  <a:srgbClr val="F5F5ED"/>
                </a:solidFill>
                <a:latin typeface="Proxima Nova Bold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69255" y="4396531"/>
            <a:ext cx="2818576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r>
              <a:rPr lang="en-US" sz="3199" spc="-79">
                <a:solidFill>
                  <a:srgbClr val="F5F5ED"/>
                </a:solidFill>
                <a:latin typeface="Gotham"/>
              </a:rPr>
              <a:t>Plan Three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95439" y="4749527"/>
            <a:ext cx="4971528" cy="224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3"/>
              </a:lnSpc>
            </a:pPr>
            <a:r>
              <a:rPr lang="en-US" sz="3599">
                <a:solidFill>
                  <a:srgbClr val="F5F5ED"/>
                </a:solidFill>
                <a:latin typeface="Biski"/>
              </a:rPr>
              <a:t>Establishing surplus food distribution points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28501" y="4759052"/>
            <a:ext cx="5079709" cy="22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5F5ED"/>
                </a:solidFill>
                <a:latin typeface="Biski"/>
              </a:rPr>
              <a:t>Inclusion poor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5F5ED"/>
                </a:solidFill>
                <a:latin typeface="Biski"/>
              </a:rPr>
              <a:t>areas and homeless populations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3506381"/>
            <a:ext cx="11120676" cy="5054347"/>
            <a:chOff x="0" y="0"/>
            <a:chExt cx="7620000" cy="3463290"/>
          </a:xfrm>
        </p:grpSpPr>
        <p:sp>
          <p:nvSpPr>
            <p:cNvPr id="3" name="Freeform 3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2"/>
              <a:stretch>
                <a:fillRect t="-24313" b="-2431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1D254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1D2549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939123" y="6408659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06915" y="651717"/>
            <a:ext cx="16230600" cy="3618227"/>
            <a:chOff x="0" y="0"/>
            <a:chExt cx="4274726" cy="9529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952949"/>
            </a:xfrm>
            <a:custGeom>
              <a:avLst/>
              <a:gdLst/>
              <a:ahLst/>
              <a:cxnLst/>
              <a:rect l="l" t="t" r="r" b="b"/>
              <a:pathLst>
                <a:path w="4274726" h="952949">
                  <a:moveTo>
                    <a:pt x="0" y="0"/>
                  </a:moveTo>
                  <a:lnTo>
                    <a:pt x="4274726" y="0"/>
                  </a:lnTo>
                  <a:lnTo>
                    <a:pt x="4274726" y="952949"/>
                  </a:lnTo>
                  <a:lnTo>
                    <a:pt x="0" y="952949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274726" cy="991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637746"/>
            <a:ext cx="8734118" cy="9649254"/>
            <a:chOff x="0" y="0"/>
            <a:chExt cx="2300344" cy="25413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00344" cy="2541367"/>
            </a:xfrm>
            <a:custGeom>
              <a:avLst/>
              <a:gdLst/>
              <a:ahLst/>
              <a:cxnLst/>
              <a:rect l="l" t="t" r="r" b="b"/>
              <a:pathLst>
                <a:path w="2300344" h="2541367">
                  <a:moveTo>
                    <a:pt x="0" y="0"/>
                  </a:moveTo>
                  <a:lnTo>
                    <a:pt x="2300344" y="0"/>
                  </a:lnTo>
                  <a:lnTo>
                    <a:pt x="2300344" y="2541367"/>
                  </a:lnTo>
                  <a:lnTo>
                    <a:pt x="0" y="2541367"/>
                  </a:ln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300344" cy="257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2518248"/>
            <a:ext cx="8734118" cy="655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2"/>
              </a:lnSpc>
            </a:pPr>
            <a:r>
              <a:rPr lang="en-US" sz="3379">
                <a:solidFill>
                  <a:srgbClr val="EA5F2C"/>
                </a:solidFill>
                <a:latin typeface="Proxima Nova Bold"/>
              </a:rPr>
              <a:t>AL BARAKA</a:t>
            </a:r>
            <a:r>
              <a:rPr lang="en-US" sz="3379">
                <a:solidFill>
                  <a:srgbClr val="1D2549"/>
                </a:solidFill>
                <a:latin typeface="Proxima Nova"/>
              </a:rPr>
              <a:t> is platform to redistribute excess food from event to associations serving those in need.</a:t>
            </a:r>
          </a:p>
          <a:p>
            <a:pPr algn="l">
              <a:lnSpc>
                <a:spcPts val="5193"/>
              </a:lnSpc>
            </a:pPr>
            <a:r>
              <a:rPr lang="en-US" sz="3328">
                <a:solidFill>
                  <a:srgbClr val="1D2549"/>
                </a:solidFill>
                <a:latin typeface="Proxima Nova"/>
              </a:rPr>
              <a:t>Through volunteer-driven efforts surplus food is efficiently collected and delivered, reducing waste and combating food insecurity.</a:t>
            </a:r>
          </a:p>
          <a:p>
            <a:pPr algn="l">
              <a:lnSpc>
                <a:spcPts val="5193"/>
              </a:lnSpc>
            </a:pPr>
            <a:r>
              <a:rPr lang="en-US" sz="3328">
                <a:solidFill>
                  <a:srgbClr val="1D2549"/>
                </a:solidFill>
                <a:latin typeface="Proxima Nova"/>
              </a:rPr>
              <a:t>By leveraging technology and community involvement, </a:t>
            </a:r>
            <a:r>
              <a:rPr lang="en-US" sz="3328">
                <a:solidFill>
                  <a:srgbClr val="EA5F2C"/>
                </a:solidFill>
                <a:latin typeface="Proxima Nova Bold"/>
              </a:rPr>
              <a:t>AL BARAKA</a:t>
            </a:r>
            <a:r>
              <a:rPr lang="en-US" sz="3328">
                <a:solidFill>
                  <a:srgbClr val="1D2549"/>
                </a:solidFill>
                <a:latin typeface="Proxima Nova"/>
              </a:rPr>
              <a:t> offers a practical solution to promote sustainability and social impact in our food system.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379898"/>
            <a:ext cx="8115300" cy="56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4399">
                <a:solidFill>
                  <a:srgbClr val="FFFFFF"/>
                </a:solidFill>
                <a:latin typeface="Proxima Nova"/>
              </a:rPr>
              <a:t>www.albaraka.com                 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2378" y="904446"/>
            <a:ext cx="7926280" cy="15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spc="-600">
                <a:solidFill>
                  <a:srgbClr val="1D2549"/>
                </a:solidFill>
                <a:latin typeface="Proxima Nova Bo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9576" y="42117"/>
            <a:ext cx="8224424" cy="199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90"/>
              </a:lnSpc>
            </a:pPr>
            <a:r>
              <a:rPr lang="en-US" sz="9100" spc="1510">
                <a:solidFill>
                  <a:srgbClr val="F5F5ED"/>
                </a:solidFill>
                <a:latin typeface="Roboto Bold"/>
              </a:rPr>
              <a:t>AL BARAKA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3879" y="2175348"/>
            <a:ext cx="7692918" cy="19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5F5ED"/>
                </a:solidFill>
                <a:latin typeface="Biski"/>
              </a:rPr>
              <a:t>Say ‘Yes’ to Sharing</a:t>
            </a:r>
          </a:p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5F5ED"/>
                </a:solidFill>
                <a:latin typeface="Biski"/>
              </a:rPr>
              <a:t>     ‘No’ to Wasting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00118" y="8080997"/>
            <a:ext cx="1271683" cy="971525"/>
            <a:chOff x="0" y="0"/>
            <a:chExt cx="1044820" cy="798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820" cy="798209"/>
            </a:xfrm>
            <a:custGeom>
              <a:avLst/>
              <a:gdLst/>
              <a:ahLst/>
              <a:cxnLst/>
              <a:rect l="l" t="t" r="r" b="b"/>
              <a:pathLst>
                <a:path w="1044820" h="798209">
                  <a:moveTo>
                    <a:pt x="0" y="0"/>
                  </a:moveTo>
                  <a:lnTo>
                    <a:pt x="1044820" y="0"/>
                  </a:lnTo>
                  <a:lnTo>
                    <a:pt x="1044820" y="798209"/>
                  </a:lnTo>
                  <a:lnTo>
                    <a:pt x="0" y="798209"/>
                  </a:ln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820" cy="836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344631" y="9336502"/>
            <a:ext cx="1886739" cy="1900996"/>
          </a:xfrm>
          <a:custGeom>
            <a:avLst/>
            <a:gdLst/>
            <a:ahLst/>
            <a:cxnLst/>
            <a:rect l="l" t="t" r="r" b="b"/>
            <a:pathLst>
              <a:path w="1886739" h="1900996">
                <a:moveTo>
                  <a:pt x="0" y="0"/>
                </a:moveTo>
                <a:lnTo>
                  <a:pt x="1886738" y="0"/>
                </a:lnTo>
                <a:lnTo>
                  <a:pt x="1886738" y="1900996"/>
                </a:lnTo>
                <a:lnTo>
                  <a:pt x="0" y="190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29894" y="9057788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24350" y="8585809"/>
            <a:ext cx="1518470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96303" y="8969502"/>
            <a:ext cx="15212751" cy="56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4399">
                <a:solidFill>
                  <a:srgbClr val="FFFFFF"/>
                </a:solidFill>
                <a:latin typeface="Proxima Nova"/>
              </a:rPr>
              <a:t>www.albaraka.com                                                                     10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790420" y="637746"/>
            <a:ext cx="10449049" cy="7443251"/>
            <a:chOff x="0" y="0"/>
            <a:chExt cx="2752013" cy="1960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2013" cy="1960363"/>
            </a:xfrm>
            <a:custGeom>
              <a:avLst/>
              <a:gdLst/>
              <a:ahLst/>
              <a:cxnLst/>
              <a:rect l="l" t="t" r="r" b="b"/>
              <a:pathLst>
                <a:path w="2752013" h="1960363">
                  <a:moveTo>
                    <a:pt x="0" y="0"/>
                  </a:moveTo>
                  <a:lnTo>
                    <a:pt x="2752013" y="0"/>
                  </a:lnTo>
                  <a:lnTo>
                    <a:pt x="2752013" y="1960363"/>
                  </a:lnTo>
                  <a:lnTo>
                    <a:pt x="0" y="1960363"/>
                  </a:ln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52013" cy="1998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97875" y="759941"/>
            <a:ext cx="10841594" cy="810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279">
                <a:solidFill>
                  <a:srgbClr val="1D2549"/>
                </a:solidFill>
                <a:latin typeface="Proxima Nova"/>
              </a:rPr>
              <a:t>     I would like to express my appreciation to:</a:t>
            </a:r>
          </a:p>
          <a:p>
            <a:pPr algn="l">
              <a:lnSpc>
                <a:spcPts val="6676"/>
              </a:lnSpc>
            </a:pPr>
            <a:endParaRPr lang="en-US" sz="4279">
              <a:solidFill>
                <a:srgbClr val="1D2549"/>
              </a:solidFill>
              <a:latin typeface="Proxima Nova"/>
            </a:endParaRPr>
          </a:p>
          <a:p>
            <a:pPr marL="945636" lvl="1" indent="-472818" algn="l">
              <a:lnSpc>
                <a:spcPts val="6526"/>
              </a:lnSpc>
              <a:buFont typeface="Arial"/>
              <a:buChar char="•"/>
            </a:pPr>
            <a:r>
              <a:rPr lang="en-US" sz="4379">
                <a:solidFill>
                  <a:srgbClr val="1D2549"/>
                </a:solidFill>
                <a:latin typeface="Proxima Nova"/>
              </a:rPr>
              <a:t>Dr. Rami Sfarjalani who have supported and guided me throughout this journey, your expertise and encouragement have been invaluable.</a:t>
            </a:r>
          </a:p>
          <a:p>
            <a:pPr marL="924046" lvl="1" indent="-462023" algn="l">
              <a:lnSpc>
                <a:spcPts val="9672"/>
              </a:lnSpc>
              <a:buFont typeface="Arial"/>
              <a:buChar char="•"/>
            </a:pPr>
            <a:r>
              <a:rPr lang="en-US" sz="4279">
                <a:solidFill>
                  <a:srgbClr val="1D2549"/>
                </a:solidFill>
                <a:latin typeface="Proxima Nova"/>
              </a:rPr>
              <a:t>My family who supported me.</a:t>
            </a:r>
          </a:p>
          <a:p>
            <a:pPr algn="ctr">
              <a:lnSpc>
                <a:spcPts val="9397"/>
              </a:lnSpc>
            </a:pPr>
            <a:r>
              <a:rPr lang="en-US" sz="5079">
                <a:solidFill>
                  <a:srgbClr val="1D2549"/>
                </a:solidFill>
                <a:latin typeface="Proxima Nova Bold"/>
              </a:rPr>
              <a:t>THANK YOU</a:t>
            </a:r>
          </a:p>
          <a:p>
            <a:pPr algn="l">
              <a:lnSpc>
                <a:spcPts val="5740"/>
              </a:lnSpc>
            </a:pPr>
            <a:endParaRPr lang="en-US" sz="5079">
              <a:solidFill>
                <a:srgbClr val="1D2549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2765" y="-1325163"/>
            <a:ext cx="1886739" cy="1900996"/>
          </a:xfrm>
          <a:custGeom>
            <a:avLst/>
            <a:gdLst/>
            <a:ahLst/>
            <a:cxnLst/>
            <a:rect l="l" t="t" r="r" b="b"/>
            <a:pathLst>
              <a:path w="1886739" h="1900996">
                <a:moveTo>
                  <a:pt x="0" y="0"/>
                </a:moveTo>
                <a:lnTo>
                  <a:pt x="1886739" y="0"/>
                </a:lnTo>
                <a:lnTo>
                  <a:pt x="1886739" y="1900996"/>
                </a:lnTo>
                <a:lnTo>
                  <a:pt x="0" y="190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9894" y="9057788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7870" y="3746534"/>
            <a:ext cx="9870745" cy="5544427"/>
            <a:chOff x="0" y="0"/>
            <a:chExt cx="4174862" cy="14602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74862" cy="1460261"/>
            </a:xfrm>
            <a:custGeom>
              <a:avLst/>
              <a:gdLst/>
              <a:ahLst/>
              <a:cxnLst/>
              <a:rect l="l" t="t" r="r" b="b"/>
              <a:pathLst>
                <a:path w="4174862" h="1460261">
                  <a:moveTo>
                    <a:pt x="0" y="0"/>
                  </a:moveTo>
                  <a:lnTo>
                    <a:pt x="4174862" y="0"/>
                  </a:lnTo>
                  <a:lnTo>
                    <a:pt x="4174862" y="1460261"/>
                  </a:lnTo>
                  <a:lnTo>
                    <a:pt x="0" y="1460261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74862" cy="1498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1652442" y="8763957"/>
            <a:ext cx="1332207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278615" y="1229120"/>
            <a:ext cx="6552185" cy="8023737"/>
            <a:chOff x="0" y="0"/>
            <a:chExt cx="984885" cy="11583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4885" cy="1158380"/>
            </a:xfrm>
            <a:custGeom>
              <a:avLst/>
              <a:gdLst/>
              <a:ahLst/>
              <a:cxnLst/>
              <a:rect l="l" t="t" r="r" b="b"/>
              <a:pathLst>
                <a:path w="984885" h="1158380">
                  <a:moveTo>
                    <a:pt x="0" y="0"/>
                  </a:moveTo>
                  <a:lnTo>
                    <a:pt x="984885" y="0"/>
                  </a:lnTo>
                  <a:lnTo>
                    <a:pt x="984885" y="1158380"/>
                  </a:lnTo>
                  <a:lnTo>
                    <a:pt x="0" y="1158380"/>
                  </a:lnTo>
                  <a:close/>
                </a:path>
              </a:pathLst>
            </a:custGeom>
            <a:blipFill>
              <a:blip r:embed="rId7"/>
              <a:stretch>
                <a:fillRect t="-25575" b="-25575"/>
              </a:stretch>
            </a:blipFill>
            <a:ln w="38100" cap="sq">
              <a:solidFill>
                <a:srgbClr val="F5F5ED"/>
              </a:solidFill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941289" y="8542376"/>
            <a:ext cx="546147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endParaRPr lang="en-US" sz="4499" dirty="0">
              <a:solidFill>
                <a:srgbClr val="FFFFFF"/>
              </a:solidFill>
              <a:latin typeface="Proxima Nov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281203" y="8594001"/>
            <a:ext cx="725542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3000">
                <a:solidFill>
                  <a:srgbClr val="FFFFFF"/>
                </a:solidFill>
                <a:latin typeface="Proxima Nov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76466" y="1523042"/>
            <a:ext cx="8333552" cy="147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900" spc="-600" dirty="0">
                <a:solidFill>
                  <a:srgbClr val="F5F5ED"/>
                </a:solidFill>
                <a:latin typeface="Proxima Nova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2442" y="3941973"/>
            <a:ext cx="9593516" cy="520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5"/>
              </a:lnSpc>
            </a:pPr>
            <a:r>
              <a:rPr lang="en-US" sz="4000" spc="-145" dirty="0">
                <a:solidFill>
                  <a:srgbClr val="F5F5ED"/>
                </a:solidFill>
                <a:latin typeface="Proxima Nova"/>
              </a:rPr>
              <a:t>In a world where food waste and hunger coexist, my project stands as a beacon of hope. </a:t>
            </a:r>
          </a:p>
          <a:p>
            <a:pPr algn="l">
              <a:lnSpc>
                <a:spcPts val="6105"/>
              </a:lnSpc>
            </a:pPr>
            <a:r>
              <a:rPr lang="en-US" sz="4000" spc="-145" dirty="0">
                <a:solidFill>
                  <a:srgbClr val="F5F5ED"/>
                </a:solidFill>
                <a:latin typeface="Proxima Nova"/>
              </a:rPr>
              <a:t>Our project tackles the critical issue of food waste by repurposing surplus food from events  and redirecting it to those need.</a:t>
            </a:r>
          </a:p>
          <a:p>
            <a:pPr algn="l">
              <a:lnSpc>
                <a:spcPts val="3972"/>
              </a:lnSpc>
            </a:pPr>
            <a:endParaRPr lang="en-US" sz="3840" spc="-145" dirty="0">
              <a:solidFill>
                <a:srgbClr val="F5F5ED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57570" y="8530319"/>
            <a:ext cx="971200" cy="931162"/>
            <a:chOff x="0" y="0"/>
            <a:chExt cx="797942" cy="765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7942" cy="765047"/>
            </a:xfrm>
            <a:custGeom>
              <a:avLst/>
              <a:gdLst/>
              <a:ahLst/>
              <a:cxnLst/>
              <a:rect l="l" t="t" r="r" b="b"/>
              <a:pathLst>
                <a:path w="797942" h="765047">
                  <a:moveTo>
                    <a:pt x="0" y="0"/>
                  </a:moveTo>
                  <a:lnTo>
                    <a:pt x="797942" y="0"/>
                  </a:lnTo>
                  <a:lnTo>
                    <a:pt x="797942" y="765047"/>
                  </a:lnTo>
                  <a:lnTo>
                    <a:pt x="0" y="765047"/>
                  </a:ln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7942" cy="803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715605" y="-731271"/>
            <a:ext cx="11120676" cy="5054347"/>
            <a:chOff x="0" y="0"/>
            <a:chExt cx="7620000" cy="3463290"/>
          </a:xfrm>
        </p:grpSpPr>
        <p:sp>
          <p:nvSpPr>
            <p:cNvPr id="6" name="Freeform 6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2"/>
              <a:stretch>
                <a:fillRect t="-19359" b="-1935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1D254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1D254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24350" y="3109363"/>
            <a:ext cx="987882" cy="971525"/>
            <a:chOff x="0" y="0"/>
            <a:chExt cx="811648" cy="798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1648" cy="798209"/>
            </a:xfrm>
            <a:custGeom>
              <a:avLst/>
              <a:gdLst/>
              <a:ahLst/>
              <a:cxnLst/>
              <a:rect l="l" t="t" r="r" b="b"/>
              <a:pathLst>
                <a:path w="811648" h="798209">
                  <a:moveTo>
                    <a:pt x="0" y="0"/>
                  </a:moveTo>
                  <a:lnTo>
                    <a:pt x="811648" y="0"/>
                  </a:lnTo>
                  <a:lnTo>
                    <a:pt x="811648" y="798209"/>
                  </a:lnTo>
                  <a:lnTo>
                    <a:pt x="0" y="798209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1648" cy="836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763351" y="5143500"/>
            <a:ext cx="1886739" cy="1900996"/>
          </a:xfrm>
          <a:custGeom>
            <a:avLst/>
            <a:gdLst/>
            <a:ahLst/>
            <a:cxnLst/>
            <a:rect l="l" t="t" r="r" b="b"/>
            <a:pathLst>
              <a:path w="1886739" h="1900996">
                <a:moveTo>
                  <a:pt x="0" y="0"/>
                </a:moveTo>
                <a:lnTo>
                  <a:pt x="1886738" y="0"/>
                </a:lnTo>
                <a:lnTo>
                  <a:pt x="1886738" y="1900996"/>
                </a:lnTo>
                <a:lnTo>
                  <a:pt x="0" y="190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29894" y="9057788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1624350" y="8268792"/>
            <a:ext cx="1518470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8763351" y="-279992"/>
            <a:ext cx="9033585" cy="9577497"/>
            <a:chOff x="0" y="0"/>
            <a:chExt cx="2379216" cy="25224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79216" cy="2522468"/>
            </a:xfrm>
            <a:custGeom>
              <a:avLst/>
              <a:gdLst/>
              <a:ahLst/>
              <a:cxnLst/>
              <a:rect l="l" t="t" r="r" b="b"/>
              <a:pathLst>
                <a:path w="2379216" h="2522468">
                  <a:moveTo>
                    <a:pt x="0" y="0"/>
                  </a:moveTo>
                  <a:lnTo>
                    <a:pt x="2379216" y="0"/>
                  </a:lnTo>
                  <a:lnTo>
                    <a:pt x="2379216" y="2522468"/>
                  </a:lnTo>
                  <a:lnTo>
                    <a:pt x="0" y="2522468"/>
                  </a:lnTo>
                  <a:close/>
                </a:path>
              </a:pathLst>
            </a:custGeom>
            <a:solidFill>
              <a:srgbClr val="EA5F2C"/>
            </a:solidFill>
            <a:ln w="38100" cap="sq">
              <a:solidFill>
                <a:srgbClr val="EA5F2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79216" cy="256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24350" y="8554869"/>
            <a:ext cx="7042885" cy="56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4399">
                <a:solidFill>
                  <a:srgbClr val="FFFFFF"/>
                </a:solidFill>
                <a:latin typeface="Proxima Nova"/>
              </a:rPr>
              <a:t>www.albaraka.com            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4350" y="4922098"/>
            <a:ext cx="3856942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spc="-300">
                <a:solidFill>
                  <a:srgbClr val="F5F5ED"/>
                </a:solidFill>
                <a:latin typeface="Proxima Nova"/>
              </a:rPr>
              <a:t>Our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4350" y="5863590"/>
            <a:ext cx="7042885" cy="15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spc="-600">
                <a:solidFill>
                  <a:srgbClr val="F5F5ED"/>
                </a:solidFill>
                <a:latin typeface="Proxima Nova Bold"/>
              </a:rPr>
              <a:t>Goals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604050" y="1164084"/>
            <a:ext cx="1427636" cy="142763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04050" y="3946958"/>
            <a:ext cx="1427636" cy="14276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604050" y="7102683"/>
            <a:ext cx="1427636" cy="142763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9985646" y="1421597"/>
            <a:ext cx="664443" cy="845934"/>
          </a:xfrm>
          <a:custGeom>
            <a:avLst/>
            <a:gdLst/>
            <a:ahLst/>
            <a:cxnLst/>
            <a:rect l="l" t="t" r="r" b="b"/>
            <a:pathLst>
              <a:path w="664443" h="845934">
                <a:moveTo>
                  <a:pt x="0" y="0"/>
                </a:moveTo>
                <a:lnTo>
                  <a:pt x="664443" y="0"/>
                </a:lnTo>
                <a:lnTo>
                  <a:pt x="664443" y="845935"/>
                </a:lnTo>
                <a:lnTo>
                  <a:pt x="0" y="845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985646" y="4323076"/>
            <a:ext cx="664443" cy="845934"/>
          </a:xfrm>
          <a:custGeom>
            <a:avLst/>
            <a:gdLst/>
            <a:ahLst/>
            <a:cxnLst/>
            <a:rect l="l" t="t" r="r" b="b"/>
            <a:pathLst>
              <a:path w="664443" h="845934">
                <a:moveTo>
                  <a:pt x="0" y="0"/>
                </a:moveTo>
                <a:lnTo>
                  <a:pt x="664443" y="0"/>
                </a:lnTo>
                <a:lnTo>
                  <a:pt x="664443" y="845935"/>
                </a:lnTo>
                <a:lnTo>
                  <a:pt x="0" y="845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985646" y="7393534"/>
            <a:ext cx="664443" cy="845934"/>
          </a:xfrm>
          <a:custGeom>
            <a:avLst/>
            <a:gdLst/>
            <a:ahLst/>
            <a:cxnLst/>
            <a:rect l="l" t="t" r="r" b="b"/>
            <a:pathLst>
              <a:path w="664443" h="845934">
                <a:moveTo>
                  <a:pt x="0" y="0"/>
                </a:moveTo>
                <a:lnTo>
                  <a:pt x="664443" y="0"/>
                </a:lnTo>
                <a:lnTo>
                  <a:pt x="664443" y="845934"/>
                </a:lnTo>
                <a:lnTo>
                  <a:pt x="0" y="845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1427372" y="1003549"/>
            <a:ext cx="3037459" cy="47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3199">
                <a:solidFill>
                  <a:srgbClr val="F5F5ED"/>
                </a:solidFill>
                <a:latin typeface="Proxima Nova Bold"/>
              </a:rPr>
              <a:t>GOALS 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27372" y="3434173"/>
            <a:ext cx="3037459" cy="47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3199">
                <a:solidFill>
                  <a:srgbClr val="F5F5ED"/>
                </a:solidFill>
                <a:latin typeface="Proxima Nova Bold"/>
              </a:rPr>
              <a:t>GOALS 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36500" y="6870019"/>
            <a:ext cx="3037459" cy="47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3199">
                <a:solidFill>
                  <a:srgbClr val="F5F5ED"/>
                </a:solidFill>
                <a:latin typeface="Proxima Nova Bold"/>
              </a:rPr>
              <a:t>GOALS 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27372" y="3920990"/>
            <a:ext cx="6369563" cy="245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5"/>
              </a:lnSpc>
            </a:pPr>
            <a:r>
              <a:rPr lang="en-US" sz="4153">
                <a:solidFill>
                  <a:srgbClr val="1D2549"/>
                </a:solidFill>
                <a:latin typeface="Proxima Nova Bold"/>
              </a:rPr>
              <a:t>Increasing</a:t>
            </a:r>
            <a:r>
              <a:rPr lang="en-US" sz="4153">
                <a:solidFill>
                  <a:srgbClr val="F5F5ED"/>
                </a:solidFill>
                <a:latin typeface="Proxima Nova Bold"/>
              </a:rPr>
              <a:t> </a:t>
            </a:r>
            <a:r>
              <a:rPr lang="en-US" sz="4153">
                <a:solidFill>
                  <a:srgbClr val="F5F5ED"/>
                </a:solidFill>
                <a:latin typeface="Proxima Nova"/>
              </a:rPr>
              <a:t>accessibility to nutritious food for those in need.</a:t>
            </a:r>
          </a:p>
          <a:p>
            <a:pPr algn="l">
              <a:lnSpc>
                <a:spcPts val="2198"/>
              </a:lnSpc>
            </a:pPr>
            <a:endParaRPr lang="en-US" sz="4153">
              <a:solidFill>
                <a:srgbClr val="F5F5ED"/>
              </a:solidFill>
              <a:latin typeface="Proxima Nova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1427372" y="7324725"/>
            <a:ext cx="6860628" cy="187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4"/>
              </a:lnSpc>
            </a:pPr>
            <a:r>
              <a:rPr lang="en-US" sz="3899">
                <a:solidFill>
                  <a:srgbClr val="1D2549"/>
                </a:solidFill>
                <a:latin typeface="Proxima Nova Bold"/>
              </a:rPr>
              <a:t>Foster</a:t>
            </a:r>
            <a:r>
              <a:rPr lang="en-US" sz="3899">
                <a:solidFill>
                  <a:srgbClr val="F5F5ED"/>
                </a:solidFill>
                <a:latin typeface="Proxima Nova"/>
              </a:rPr>
              <a:t> culture of community through volunteerism.</a:t>
            </a:r>
          </a:p>
          <a:p>
            <a:pPr algn="l">
              <a:lnSpc>
                <a:spcPts val="3960"/>
              </a:lnSpc>
            </a:pPr>
            <a:endParaRPr lang="en-US" sz="3899">
              <a:solidFill>
                <a:srgbClr val="F5F5ED"/>
              </a:solidFill>
              <a:latin typeface="Proxima Nova"/>
            </a:endParaRPr>
          </a:p>
        </p:txBody>
      </p:sp>
      <p:sp>
        <p:nvSpPr>
          <p:cNvPr id="38" name="AutoShape 38"/>
          <p:cNvSpPr/>
          <p:nvPr/>
        </p:nvSpPr>
        <p:spPr>
          <a:xfrm flipV="1">
            <a:off x="11427372" y="2591720"/>
            <a:ext cx="5998299" cy="19050"/>
          </a:xfrm>
          <a:prstGeom prst="line">
            <a:avLst/>
          </a:prstGeom>
          <a:ln w="6667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1427372" y="1402202"/>
            <a:ext cx="6501398" cy="154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4599">
                <a:solidFill>
                  <a:srgbClr val="1D2549"/>
                </a:solidFill>
                <a:latin typeface="Proxima Nova Bold"/>
              </a:rPr>
              <a:t>Minimizing </a:t>
            </a:r>
            <a:r>
              <a:rPr lang="en-US" sz="4599">
                <a:solidFill>
                  <a:srgbClr val="F5F5ED"/>
                </a:solidFill>
                <a:latin typeface="Proxima Nova"/>
              </a:rPr>
              <a:t>food waste.</a:t>
            </a:r>
          </a:p>
          <a:p>
            <a:pPr algn="l">
              <a:lnSpc>
                <a:spcPts val="3960"/>
              </a:lnSpc>
            </a:pPr>
            <a:endParaRPr lang="en-US" sz="4599">
              <a:solidFill>
                <a:srgbClr val="F5F5ED"/>
              </a:solidFill>
              <a:latin typeface="Proxima Nova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11436500" y="6341064"/>
            <a:ext cx="5989171" cy="0"/>
          </a:xfrm>
          <a:prstGeom prst="line">
            <a:avLst/>
          </a:prstGeom>
          <a:ln w="6667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00118" y="8080997"/>
            <a:ext cx="1271683" cy="971525"/>
            <a:chOff x="0" y="0"/>
            <a:chExt cx="1044820" cy="798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820" cy="798209"/>
            </a:xfrm>
            <a:custGeom>
              <a:avLst/>
              <a:gdLst/>
              <a:ahLst/>
              <a:cxnLst/>
              <a:rect l="l" t="t" r="r" b="b"/>
              <a:pathLst>
                <a:path w="1044820" h="798209">
                  <a:moveTo>
                    <a:pt x="0" y="0"/>
                  </a:moveTo>
                  <a:lnTo>
                    <a:pt x="1044820" y="0"/>
                  </a:lnTo>
                  <a:lnTo>
                    <a:pt x="1044820" y="798209"/>
                  </a:lnTo>
                  <a:lnTo>
                    <a:pt x="0" y="798209"/>
                  </a:lnTo>
                  <a:close/>
                </a:path>
              </a:pathLst>
            </a:custGeom>
            <a:solidFill>
              <a:srgbClr val="F5F5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820" cy="836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344631" y="9336502"/>
            <a:ext cx="1886739" cy="1900996"/>
          </a:xfrm>
          <a:custGeom>
            <a:avLst/>
            <a:gdLst/>
            <a:ahLst/>
            <a:cxnLst/>
            <a:rect l="l" t="t" r="r" b="b"/>
            <a:pathLst>
              <a:path w="1886739" h="1900996">
                <a:moveTo>
                  <a:pt x="0" y="0"/>
                </a:moveTo>
                <a:lnTo>
                  <a:pt x="1886738" y="0"/>
                </a:lnTo>
                <a:lnTo>
                  <a:pt x="1886738" y="1900996"/>
                </a:lnTo>
                <a:lnTo>
                  <a:pt x="0" y="190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29894" y="9057788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624350" y="8585809"/>
            <a:ext cx="1518470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96303" y="8773766"/>
            <a:ext cx="15212751" cy="56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4399">
                <a:solidFill>
                  <a:srgbClr val="FFFFFF"/>
                </a:solidFill>
                <a:latin typeface="Proxima Nova"/>
              </a:rPr>
              <a:t>www.albaraka.com                                                                  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6303" y="1002780"/>
            <a:ext cx="12711256" cy="15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12000" spc="-600">
                <a:solidFill>
                  <a:srgbClr val="F5F5ED"/>
                </a:solidFill>
                <a:latin typeface="Proxima Nova Bold"/>
              </a:rPr>
              <a:t>Solving Problem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74885" y="3460340"/>
            <a:ext cx="4630443" cy="1257526"/>
            <a:chOff x="0" y="0"/>
            <a:chExt cx="1219541" cy="33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541" cy="331200"/>
            </a:xfrm>
            <a:custGeom>
              <a:avLst/>
              <a:gdLst/>
              <a:ahLst/>
              <a:cxnLst/>
              <a:rect l="l" t="t" r="r" b="b"/>
              <a:pathLst>
                <a:path w="1219541" h="331200">
                  <a:moveTo>
                    <a:pt x="0" y="0"/>
                  </a:moveTo>
                  <a:lnTo>
                    <a:pt x="1219541" y="0"/>
                  </a:lnTo>
                  <a:lnTo>
                    <a:pt x="1219541" y="331200"/>
                  </a:lnTo>
                  <a:lnTo>
                    <a:pt x="0" y="331200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19541" cy="36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93842" y="3704436"/>
            <a:ext cx="3672970" cy="65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4412">
                <a:solidFill>
                  <a:srgbClr val="FFFFFF"/>
                </a:solidFill>
                <a:latin typeface="Proxima Nova"/>
              </a:rPr>
              <a:t>Delivery Food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057778" y="3460340"/>
            <a:ext cx="4710441" cy="1257526"/>
            <a:chOff x="0" y="0"/>
            <a:chExt cx="1240610" cy="33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0610" cy="331200"/>
            </a:xfrm>
            <a:custGeom>
              <a:avLst/>
              <a:gdLst/>
              <a:ahLst/>
              <a:cxnLst/>
              <a:rect l="l" t="t" r="r" b="b"/>
              <a:pathLst>
                <a:path w="1240610" h="331200">
                  <a:moveTo>
                    <a:pt x="0" y="0"/>
                  </a:moveTo>
                  <a:lnTo>
                    <a:pt x="1240610" y="0"/>
                  </a:lnTo>
                  <a:lnTo>
                    <a:pt x="1240610" y="331200"/>
                  </a:lnTo>
                  <a:lnTo>
                    <a:pt x="0" y="331200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40610" cy="36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987925" y="3547566"/>
            <a:ext cx="4850148" cy="121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4017">
                <a:solidFill>
                  <a:srgbClr val="FFFFFF"/>
                </a:solidFill>
                <a:latin typeface="Proxima Nova"/>
              </a:rPr>
              <a:t>Distribution Food between Association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878171" y="4717866"/>
            <a:ext cx="4627157" cy="3391693"/>
            <a:chOff x="0" y="0"/>
            <a:chExt cx="1218675" cy="8932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18675" cy="893285"/>
            </a:xfrm>
            <a:custGeom>
              <a:avLst/>
              <a:gdLst/>
              <a:ahLst/>
              <a:cxnLst/>
              <a:rect l="l" t="t" r="r" b="b"/>
              <a:pathLst>
                <a:path w="1218675" h="893285">
                  <a:moveTo>
                    <a:pt x="0" y="0"/>
                  </a:moveTo>
                  <a:lnTo>
                    <a:pt x="1218675" y="0"/>
                  </a:lnTo>
                  <a:lnTo>
                    <a:pt x="1218675" y="893285"/>
                  </a:lnTo>
                  <a:lnTo>
                    <a:pt x="0" y="893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A5F2C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18675" cy="931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24298" y="5277758"/>
            <a:ext cx="4612057" cy="195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5F5ED"/>
                </a:solidFill>
                <a:latin typeface="Canva Sans"/>
              </a:rPr>
              <a:t>Volunteering                   </a:t>
            </a:r>
          </a:p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5F5ED"/>
                </a:solidFill>
                <a:latin typeface="Canva Sans"/>
              </a:rPr>
              <a:t> Work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057778" y="4717866"/>
            <a:ext cx="4710441" cy="3391693"/>
            <a:chOff x="0" y="0"/>
            <a:chExt cx="1240610" cy="8932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40610" cy="893285"/>
            </a:xfrm>
            <a:custGeom>
              <a:avLst/>
              <a:gdLst/>
              <a:ahLst/>
              <a:cxnLst/>
              <a:rect l="l" t="t" r="r" b="b"/>
              <a:pathLst>
                <a:path w="1240610" h="893285">
                  <a:moveTo>
                    <a:pt x="0" y="0"/>
                  </a:moveTo>
                  <a:lnTo>
                    <a:pt x="1240610" y="0"/>
                  </a:lnTo>
                  <a:lnTo>
                    <a:pt x="1240610" y="893285"/>
                  </a:lnTo>
                  <a:lnTo>
                    <a:pt x="0" y="893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A5F2C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40610" cy="931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636355" y="4884632"/>
            <a:ext cx="5131864" cy="294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24" lvl="1" indent="-604512" algn="l">
              <a:lnSpc>
                <a:spcPts val="7839"/>
              </a:lnSpc>
              <a:buFont typeface="Arial"/>
              <a:buChar char="•"/>
            </a:pPr>
            <a:r>
              <a:rPr lang="en-US" sz="5599">
                <a:solidFill>
                  <a:srgbClr val="F5F5ED"/>
                </a:solidFill>
                <a:latin typeface="Canva Sans"/>
              </a:rPr>
              <a:t>Type</a:t>
            </a:r>
          </a:p>
          <a:p>
            <a:pPr marL="1209024" lvl="1" indent="-604512" algn="l">
              <a:lnSpc>
                <a:spcPts val="7839"/>
              </a:lnSpc>
              <a:buFont typeface="Arial"/>
              <a:buChar char="•"/>
            </a:pPr>
            <a:r>
              <a:rPr lang="en-US" sz="5599">
                <a:solidFill>
                  <a:srgbClr val="F5F5ED"/>
                </a:solidFill>
                <a:latin typeface="Canva Sans"/>
              </a:rPr>
              <a:t>% of Need</a:t>
            </a:r>
          </a:p>
          <a:p>
            <a:pPr marL="1209024" lvl="1" indent="-604512" algn="l">
              <a:lnSpc>
                <a:spcPts val="7839"/>
              </a:lnSpc>
              <a:buFont typeface="Arial"/>
              <a:buChar char="•"/>
            </a:pPr>
            <a:r>
              <a:rPr lang="en-US" sz="5599">
                <a:solidFill>
                  <a:srgbClr val="F5F5ED"/>
                </a:solidFill>
                <a:latin typeface="Canva Sans"/>
              </a:rPr>
              <a:t>Food Kind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354989" y="4717866"/>
            <a:ext cx="4454065" cy="3391693"/>
            <a:chOff x="0" y="0"/>
            <a:chExt cx="1173087" cy="8932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3087" cy="893285"/>
            </a:xfrm>
            <a:custGeom>
              <a:avLst/>
              <a:gdLst/>
              <a:ahLst/>
              <a:cxnLst/>
              <a:rect l="l" t="t" r="r" b="b"/>
              <a:pathLst>
                <a:path w="1173087" h="893285">
                  <a:moveTo>
                    <a:pt x="0" y="0"/>
                  </a:moveTo>
                  <a:lnTo>
                    <a:pt x="1173087" y="0"/>
                  </a:lnTo>
                  <a:lnTo>
                    <a:pt x="1173087" y="893285"/>
                  </a:lnTo>
                  <a:lnTo>
                    <a:pt x="0" y="893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A5F2C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73087" cy="931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354989" y="3460340"/>
            <a:ext cx="4454065" cy="1257526"/>
            <a:chOff x="0" y="0"/>
            <a:chExt cx="1173087" cy="33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73087" cy="331200"/>
            </a:xfrm>
            <a:custGeom>
              <a:avLst/>
              <a:gdLst/>
              <a:ahLst/>
              <a:cxnLst/>
              <a:rect l="l" t="t" r="r" b="b"/>
              <a:pathLst>
                <a:path w="1173087" h="331200">
                  <a:moveTo>
                    <a:pt x="0" y="0"/>
                  </a:moveTo>
                  <a:lnTo>
                    <a:pt x="1173087" y="0"/>
                  </a:lnTo>
                  <a:lnTo>
                    <a:pt x="1173087" y="331200"/>
                  </a:lnTo>
                  <a:lnTo>
                    <a:pt x="0" y="331200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173087" cy="36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156947" y="3480129"/>
            <a:ext cx="4850148" cy="127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4317">
                <a:solidFill>
                  <a:srgbClr val="FFFFFF"/>
                </a:solidFill>
                <a:latin typeface="Proxima Nova"/>
              </a:rPr>
              <a:t>Nb of Times for</a:t>
            </a:r>
          </a:p>
          <a:p>
            <a:pPr algn="ctr">
              <a:lnSpc>
                <a:spcPts val="5094"/>
              </a:lnSpc>
            </a:pPr>
            <a:r>
              <a:rPr lang="en-US" sz="4317">
                <a:solidFill>
                  <a:srgbClr val="FFFFFF"/>
                </a:solidFill>
                <a:latin typeface="Proxima Nova"/>
              </a:rPr>
              <a:t>Receiving Food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54989" y="5048250"/>
            <a:ext cx="5085917" cy="208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5"/>
              </a:lnSpc>
            </a:pPr>
            <a:r>
              <a:rPr lang="en-US" sz="4939">
                <a:solidFill>
                  <a:srgbClr val="F5F5ED"/>
                </a:solidFill>
                <a:latin typeface="Canva Sans"/>
              </a:rPr>
              <a:t>  Event Status</a:t>
            </a:r>
          </a:p>
          <a:p>
            <a:pPr marL="742701" lvl="1" indent="-371351" algn="l">
              <a:lnSpc>
                <a:spcPts val="4816"/>
              </a:lnSpc>
              <a:buFont typeface="Arial"/>
              <a:buChar char="•"/>
            </a:pPr>
            <a:r>
              <a:rPr lang="en-US" sz="3440">
                <a:solidFill>
                  <a:srgbClr val="F5F5ED"/>
                </a:solidFill>
                <a:latin typeface="Canva Sans"/>
              </a:rPr>
              <a:t>Always(%&gt;60)</a:t>
            </a:r>
          </a:p>
          <a:p>
            <a:pPr marL="742701" lvl="1" indent="-371351" algn="l">
              <a:lnSpc>
                <a:spcPts val="4816"/>
              </a:lnSpc>
              <a:buFont typeface="Arial"/>
              <a:buChar char="•"/>
            </a:pPr>
            <a:r>
              <a:rPr lang="en-US" sz="3440">
                <a:solidFill>
                  <a:srgbClr val="F5F5ED"/>
                </a:solidFill>
                <a:latin typeface="Canva Sans"/>
              </a:rPr>
              <a:t>One(after 5 days)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2765" y="-1325163"/>
            <a:ext cx="1886739" cy="1900996"/>
          </a:xfrm>
          <a:custGeom>
            <a:avLst/>
            <a:gdLst/>
            <a:ahLst/>
            <a:cxnLst/>
            <a:rect l="l" t="t" r="r" b="b"/>
            <a:pathLst>
              <a:path w="1886739" h="1900996">
                <a:moveTo>
                  <a:pt x="0" y="0"/>
                </a:moveTo>
                <a:lnTo>
                  <a:pt x="1886739" y="0"/>
                </a:lnTo>
                <a:lnTo>
                  <a:pt x="1886739" y="1900996"/>
                </a:lnTo>
                <a:lnTo>
                  <a:pt x="0" y="190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9894" y="9057788"/>
            <a:ext cx="1464495" cy="1470007"/>
          </a:xfrm>
          <a:custGeom>
            <a:avLst/>
            <a:gdLst/>
            <a:ahLst/>
            <a:cxnLst/>
            <a:rect l="l" t="t" r="r" b="b"/>
            <a:pathLst>
              <a:path w="1464495" h="1470007">
                <a:moveTo>
                  <a:pt x="0" y="0"/>
                </a:moveTo>
                <a:lnTo>
                  <a:pt x="1464495" y="0"/>
                </a:lnTo>
                <a:lnTo>
                  <a:pt x="1464495" y="1470008"/>
                </a:lnTo>
                <a:lnTo>
                  <a:pt x="0" y="1470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47786" y="2316779"/>
            <a:ext cx="2573413" cy="1933277"/>
            <a:chOff x="0" y="0"/>
            <a:chExt cx="677771" cy="5091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7771" cy="509176"/>
            </a:xfrm>
            <a:custGeom>
              <a:avLst/>
              <a:gdLst/>
              <a:ahLst/>
              <a:cxnLst/>
              <a:rect l="l" t="t" r="r" b="b"/>
              <a:pathLst>
                <a:path w="677771" h="509176">
                  <a:moveTo>
                    <a:pt x="0" y="0"/>
                  </a:moveTo>
                  <a:lnTo>
                    <a:pt x="677771" y="0"/>
                  </a:lnTo>
                  <a:lnTo>
                    <a:pt x="677771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77771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7786" y="4818034"/>
            <a:ext cx="2573413" cy="1933277"/>
            <a:chOff x="0" y="0"/>
            <a:chExt cx="677771" cy="5091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7771" cy="509176"/>
            </a:xfrm>
            <a:custGeom>
              <a:avLst/>
              <a:gdLst/>
              <a:ahLst/>
              <a:cxnLst/>
              <a:rect l="l" t="t" r="r" b="b"/>
              <a:pathLst>
                <a:path w="677771" h="509176">
                  <a:moveTo>
                    <a:pt x="0" y="0"/>
                  </a:moveTo>
                  <a:lnTo>
                    <a:pt x="677771" y="0"/>
                  </a:lnTo>
                  <a:lnTo>
                    <a:pt x="677771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77771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96999" y="2337878"/>
            <a:ext cx="2751271" cy="1933277"/>
            <a:chOff x="0" y="0"/>
            <a:chExt cx="724615" cy="5091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4615" cy="509176"/>
            </a:xfrm>
            <a:custGeom>
              <a:avLst/>
              <a:gdLst/>
              <a:ahLst/>
              <a:cxnLst/>
              <a:rect l="l" t="t" r="r" b="b"/>
              <a:pathLst>
                <a:path w="724615" h="509176">
                  <a:moveTo>
                    <a:pt x="0" y="0"/>
                  </a:moveTo>
                  <a:lnTo>
                    <a:pt x="724615" y="0"/>
                  </a:lnTo>
                  <a:lnTo>
                    <a:pt x="724615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4615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96999" y="4818034"/>
            <a:ext cx="2751271" cy="1933277"/>
            <a:chOff x="0" y="0"/>
            <a:chExt cx="724615" cy="5091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24615" cy="509176"/>
            </a:xfrm>
            <a:custGeom>
              <a:avLst/>
              <a:gdLst/>
              <a:ahLst/>
              <a:cxnLst/>
              <a:rect l="l" t="t" r="r" b="b"/>
              <a:pathLst>
                <a:path w="724615" h="509176">
                  <a:moveTo>
                    <a:pt x="0" y="0"/>
                  </a:moveTo>
                  <a:lnTo>
                    <a:pt x="724615" y="0"/>
                  </a:lnTo>
                  <a:lnTo>
                    <a:pt x="724615" y="509176"/>
                  </a:lnTo>
                  <a:lnTo>
                    <a:pt x="0" y="50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F5ED">
                  <a:alpha val="23922"/>
                </a:srgbClr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24615" cy="5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96303" y="8249742"/>
            <a:ext cx="14790000" cy="1008558"/>
            <a:chOff x="0" y="0"/>
            <a:chExt cx="3895309" cy="2656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95308" cy="265628"/>
            </a:xfrm>
            <a:custGeom>
              <a:avLst/>
              <a:gdLst/>
              <a:ahLst/>
              <a:cxnLst/>
              <a:rect l="l" t="t" r="r" b="b"/>
              <a:pathLst>
                <a:path w="3895308" h="265628">
                  <a:moveTo>
                    <a:pt x="0" y="0"/>
                  </a:moveTo>
                  <a:lnTo>
                    <a:pt x="3895308" y="0"/>
                  </a:lnTo>
                  <a:lnTo>
                    <a:pt x="3895308" y="265628"/>
                  </a:lnTo>
                  <a:lnTo>
                    <a:pt x="0" y="265628"/>
                  </a:lnTo>
                  <a:close/>
                </a:path>
              </a:pathLst>
            </a:custGeom>
            <a:solidFill>
              <a:srgbClr val="EA5F2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895309" cy="303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346134" y="2237850"/>
            <a:ext cx="9732150" cy="4423704"/>
          </a:xfrm>
          <a:custGeom>
            <a:avLst/>
            <a:gdLst/>
            <a:ahLst/>
            <a:cxnLst/>
            <a:rect l="l" t="t" r="r" b="b"/>
            <a:pathLst>
              <a:path w="9732150" h="4423704">
                <a:moveTo>
                  <a:pt x="0" y="0"/>
                </a:moveTo>
                <a:lnTo>
                  <a:pt x="9732150" y="0"/>
                </a:lnTo>
                <a:lnTo>
                  <a:pt x="9732150" y="4423704"/>
                </a:lnTo>
                <a:lnTo>
                  <a:pt x="0" y="442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75579" y="2737218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6086" y="3331042"/>
            <a:ext cx="3614932" cy="56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 spc="-99">
                <a:solidFill>
                  <a:srgbClr val="F5F5ED"/>
                </a:solidFill>
                <a:latin typeface="Poppins"/>
              </a:rPr>
              <a:t>HTML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46086" y="5193031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3.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46086" y="5814205"/>
            <a:ext cx="4546269" cy="56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 spc="-99">
                <a:solidFill>
                  <a:srgbClr val="F5F5ED"/>
                </a:solidFill>
                <a:latin typeface="Poppins"/>
              </a:rPr>
              <a:t>AJAX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97608" y="2736250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2.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39550" y="3352141"/>
            <a:ext cx="3726430" cy="56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999" spc="-99">
                <a:solidFill>
                  <a:srgbClr val="F5F5ED"/>
                </a:solidFill>
                <a:latin typeface="Poppins"/>
              </a:rPr>
              <a:t>CSS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97608" y="5193031"/>
            <a:ext cx="923420" cy="42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299">
                <a:solidFill>
                  <a:srgbClr val="F5F5ED"/>
                </a:solidFill>
                <a:latin typeface="Proxima Nova Bold"/>
              </a:rPr>
              <a:t>4.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39550" y="5764299"/>
            <a:ext cx="3301233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499" spc="-87">
                <a:solidFill>
                  <a:srgbClr val="F5F5ED"/>
                </a:solidFill>
                <a:latin typeface="Poppins"/>
              </a:rPr>
              <a:t>PHP </a:t>
            </a:r>
          </a:p>
          <a:p>
            <a:pPr algn="l">
              <a:lnSpc>
                <a:spcPts val="3359"/>
              </a:lnSpc>
            </a:pPr>
            <a:r>
              <a:rPr lang="en-US" sz="3499" spc="-87">
                <a:solidFill>
                  <a:srgbClr val="F5F5ED"/>
                </a:solidFill>
                <a:latin typeface="Poppins"/>
              </a:rPr>
              <a:t>Hosting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39267" y="8512468"/>
            <a:ext cx="5461476" cy="58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4599">
                <a:solidFill>
                  <a:srgbClr val="FFFFFF"/>
                </a:solidFill>
                <a:latin typeface="Proxima Nova"/>
              </a:rPr>
              <a:t>www.albaraka.com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81203" y="8594001"/>
            <a:ext cx="725542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3000">
                <a:solidFill>
                  <a:srgbClr val="FFFFFF"/>
                </a:solidFill>
                <a:latin typeface="Proxima Nova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7786" y="1030106"/>
            <a:ext cx="9191626" cy="76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5"/>
              </a:lnSpc>
            </a:pPr>
            <a:r>
              <a:rPr lang="en-US" sz="5901" spc="-295">
                <a:solidFill>
                  <a:srgbClr val="F5F5ED"/>
                </a:solidFill>
                <a:latin typeface="Proxima Nova Bold"/>
              </a:rPr>
              <a:t>To build the website we use: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34655"/>
            <a:ext cx="18288000" cy="9057788"/>
          </a:xfrm>
          <a:custGeom>
            <a:avLst/>
            <a:gdLst/>
            <a:ahLst/>
            <a:cxnLst/>
            <a:rect l="l" t="t" r="r" b="b"/>
            <a:pathLst>
              <a:path w="18288000" h="9057788">
                <a:moveTo>
                  <a:pt x="0" y="0"/>
                </a:moveTo>
                <a:lnTo>
                  <a:pt x="18288000" y="0"/>
                </a:lnTo>
                <a:lnTo>
                  <a:pt x="18288000" y="9057788"/>
                </a:lnTo>
                <a:lnTo>
                  <a:pt x="0" y="9057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3" r="-517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64533"/>
            <a:ext cx="8887233" cy="6048077"/>
            <a:chOff x="0" y="0"/>
            <a:chExt cx="13594983" cy="92518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94984" cy="9251867"/>
            </a:xfrm>
            <a:custGeom>
              <a:avLst/>
              <a:gdLst/>
              <a:ahLst/>
              <a:cxnLst/>
              <a:rect l="l" t="t" r="r" b="b"/>
              <a:pathLst>
                <a:path w="13594984" h="9251867">
                  <a:moveTo>
                    <a:pt x="0" y="0"/>
                  </a:moveTo>
                  <a:lnTo>
                    <a:pt x="13594984" y="0"/>
                  </a:lnTo>
                  <a:lnTo>
                    <a:pt x="13594984" y="9251867"/>
                  </a:lnTo>
                  <a:lnTo>
                    <a:pt x="0" y="9251867"/>
                  </a:lnTo>
                  <a:close/>
                </a:path>
              </a:pathLst>
            </a:custGeom>
            <a:blipFill>
              <a:blip r:embed="rId2"/>
              <a:stretch>
                <a:fillRect l="-2797" r="-279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887233" y="1864533"/>
            <a:ext cx="9400767" cy="6048077"/>
            <a:chOff x="0" y="0"/>
            <a:chExt cx="14380546" cy="92518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80545" cy="9251867"/>
            </a:xfrm>
            <a:custGeom>
              <a:avLst/>
              <a:gdLst/>
              <a:ahLst/>
              <a:cxnLst/>
              <a:rect l="l" t="t" r="r" b="b"/>
              <a:pathLst>
                <a:path w="14380545" h="9251867">
                  <a:moveTo>
                    <a:pt x="0" y="0"/>
                  </a:moveTo>
                  <a:lnTo>
                    <a:pt x="14380545" y="0"/>
                  </a:lnTo>
                  <a:lnTo>
                    <a:pt x="14380545" y="9251867"/>
                  </a:lnTo>
                  <a:lnTo>
                    <a:pt x="0" y="9251867"/>
                  </a:lnTo>
                  <a:close/>
                </a:path>
              </a:pathLst>
            </a:custGeom>
            <a:blipFill>
              <a:blip r:embed="rId3"/>
              <a:stretch>
                <a:fillRect l="-1246" r="-1246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6198" y="375167"/>
            <a:ext cx="17596904" cy="9552621"/>
            <a:chOff x="0" y="0"/>
            <a:chExt cx="25367517" cy="13770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67517" cy="13770961"/>
            </a:xfrm>
            <a:custGeom>
              <a:avLst/>
              <a:gdLst/>
              <a:ahLst/>
              <a:cxnLst/>
              <a:rect l="l" t="t" r="r" b="b"/>
              <a:pathLst>
                <a:path w="25367517" h="13770961">
                  <a:moveTo>
                    <a:pt x="0" y="0"/>
                  </a:moveTo>
                  <a:lnTo>
                    <a:pt x="25367517" y="0"/>
                  </a:lnTo>
                  <a:lnTo>
                    <a:pt x="25367517" y="13770961"/>
                  </a:lnTo>
                  <a:lnTo>
                    <a:pt x="0" y="13770961"/>
                  </a:lnTo>
                  <a:close/>
                </a:path>
              </a:pathLst>
            </a:custGeom>
            <a:blipFill>
              <a:blip r:embed="rId2"/>
              <a:stretch>
                <a:fillRect l="-3495" r="-349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380</Words>
  <Application>Microsoft Office PowerPoint</Application>
  <PresentationFormat>Custom</PresentationFormat>
  <Paragraphs>98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Comic Sans</vt:lpstr>
      <vt:lpstr>Proxima Nova</vt:lpstr>
      <vt:lpstr>Calibri</vt:lpstr>
      <vt:lpstr>Roboto Bold</vt:lpstr>
      <vt:lpstr>Biski</vt:lpstr>
      <vt:lpstr>Proxima Nova Bold</vt:lpstr>
      <vt:lpstr>Arial</vt:lpstr>
      <vt:lpstr>Poppins</vt:lpstr>
      <vt:lpstr>Canva Sans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 BARAKA</dc:title>
  <cp:lastModifiedBy>Rouba Ayach</cp:lastModifiedBy>
  <cp:revision>2</cp:revision>
  <dcterms:created xsi:type="dcterms:W3CDTF">2006-08-16T00:00:00Z</dcterms:created>
  <dcterms:modified xsi:type="dcterms:W3CDTF">2024-05-08T10:01:55Z</dcterms:modified>
  <dc:identifier>DAGEAklnpMI</dc:identifier>
</cp:coreProperties>
</file>